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20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25"/>
  </p:notesMasterIdLst>
  <p:sldIdLst>
    <p:sldId id="256" r:id="rId2"/>
    <p:sldId id="278" r:id="rId3"/>
    <p:sldId id="279" r:id="rId4"/>
    <p:sldId id="272" r:id="rId5"/>
    <p:sldId id="257" r:id="rId6"/>
    <p:sldId id="275" r:id="rId7"/>
    <p:sldId id="258" r:id="rId8"/>
    <p:sldId id="265" r:id="rId9"/>
    <p:sldId id="266" r:id="rId10"/>
    <p:sldId id="259" r:id="rId11"/>
    <p:sldId id="262" r:id="rId12"/>
    <p:sldId id="267" r:id="rId13"/>
    <p:sldId id="263" r:id="rId14"/>
    <p:sldId id="264" r:id="rId15"/>
    <p:sldId id="261" r:id="rId16"/>
    <p:sldId id="268" r:id="rId17"/>
    <p:sldId id="269" r:id="rId18"/>
    <p:sldId id="273" r:id="rId19"/>
    <p:sldId id="274" r:id="rId20"/>
    <p:sldId id="270" r:id="rId21"/>
    <p:sldId id="277" r:id="rId22"/>
    <p:sldId id="271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68" y="-8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DBF49-139D-4A30-92B6-815BCF64803F}" type="datetimeFigureOut">
              <a:rPr lang="en-US" smtClean="0"/>
              <a:pPr/>
              <a:t>8/26/13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095F0-59D8-4394-9A50-39F688F79B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Robert H. Waterman, Jr. is a non-fiction author and expert on business management practices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095F0-59D8-4394-9A50-39F688F79B6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Unstructured information is typically text-heavy, but may contain data such as dates, numbers, and facts as well.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095F0-59D8-4394-9A50-39F688F79B6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E0B70-6B2D-491F-981B-74C2EEB9A815}" type="datetimeFigureOut">
              <a:rPr lang="en-US" smtClean="0"/>
              <a:pPr/>
              <a:t>8/26/13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1B27F-0AB8-4479-A379-6593436443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E0B70-6B2D-491F-981B-74C2EEB9A815}" type="datetimeFigureOut">
              <a:rPr lang="en-US" smtClean="0"/>
              <a:pPr/>
              <a:t>8/26/13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1B27F-0AB8-4479-A379-6593436443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E0B70-6B2D-491F-981B-74C2EEB9A815}" type="datetimeFigureOut">
              <a:rPr lang="en-US" smtClean="0"/>
              <a:pPr/>
              <a:t>8/26/13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1B27F-0AB8-4479-A379-6593436443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E0B70-6B2D-491F-981B-74C2EEB9A815}" type="datetimeFigureOut">
              <a:rPr lang="en-US" smtClean="0"/>
              <a:pPr/>
              <a:t>8/26/13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1B27F-0AB8-4479-A379-6593436443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E0B70-6B2D-491F-981B-74C2EEB9A815}" type="datetimeFigureOut">
              <a:rPr lang="en-US" smtClean="0"/>
              <a:pPr/>
              <a:t>8/26/13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1B27F-0AB8-4479-A379-6593436443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E0B70-6B2D-491F-981B-74C2EEB9A815}" type="datetimeFigureOut">
              <a:rPr lang="en-US" smtClean="0"/>
              <a:pPr/>
              <a:t>8/26/13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1B27F-0AB8-4479-A379-6593436443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E0B70-6B2D-491F-981B-74C2EEB9A815}" type="datetimeFigureOut">
              <a:rPr lang="en-US" smtClean="0"/>
              <a:pPr/>
              <a:t>8/26/13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1B27F-0AB8-4479-A379-6593436443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E0B70-6B2D-491F-981B-74C2EEB9A815}" type="datetimeFigureOut">
              <a:rPr lang="en-US" smtClean="0"/>
              <a:pPr/>
              <a:t>8/26/13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1B27F-0AB8-4479-A379-6593436443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E0B70-6B2D-491F-981B-74C2EEB9A815}" type="datetimeFigureOut">
              <a:rPr lang="en-US" smtClean="0"/>
              <a:pPr/>
              <a:t>8/26/13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1B27F-0AB8-4479-A379-6593436443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E0B70-6B2D-491F-981B-74C2EEB9A815}" type="datetimeFigureOut">
              <a:rPr lang="en-US" smtClean="0"/>
              <a:pPr/>
              <a:t>8/26/13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1B27F-0AB8-4479-A379-6593436443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E0B70-6B2D-491F-981B-74C2EEB9A815}" type="datetimeFigureOut">
              <a:rPr lang="en-US" smtClean="0"/>
              <a:pPr/>
              <a:t>8/26/13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1B27F-0AB8-4479-A379-6593436443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E0B70-6B2D-491F-981B-74C2EEB9A815}" type="datetimeFigureOut">
              <a:rPr lang="en-US" smtClean="0"/>
              <a:pPr/>
              <a:t>8/26/13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1B27F-0AB8-4479-A379-6593436443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08920"/>
            <a:ext cx="7772400" cy="1470025"/>
          </a:xfrm>
        </p:spPr>
        <p:txBody>
          <a:bodyPr/>
          <a:lstStyle/>
          <a:p>
            <a:r>
              <a:rPr lang="en-US" dirty="0" smtClean="0"/>
              <a:t>Simply Visualizing Politics: </a:t>
            </a:r>
            <a:r>
              <a:rPr lang="en-US" b="1" dirty="0" err="1" smtClean="0"/>
              <a:t>voxPolitico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2132856"/>
          </a:xfrm>
        </p:spPr>
        <p:txBody>
          <a:bodyPr>
            <a:normAutofit lnSpcReduction="10000"/>
          </a:bodyPr>
          <a:lstStyle/>
          <a:p>
            <a:r>
              <a:rPr lang="en-GB" sz="2800" dirty="0" smtClean="0"/>
              <a:t>Adrian Besimi,</a:t>
            </a:r>
            <a:r>
              <a:rPr lang="en-GB" sz="2800" dirty="0" smtClean="0"/>
              <a:t> </a:t>
            </a:r>
            <a:r>
              <a:rPr lang="en-GB" sz="2800" dirty="0" err="1" smtClean="0"/>
              <a:t>Visar</a:t>
            </a:r>
            <a:r>
              <a:rPr lang="en-GB" sz="2800" dirty="0" smtClean="0"/>
              <a:t> </a:t>
            </a:r>
            <a:r>
              <a:rPr lang="en-GB" sz="2800" dirty="0" err="1" smtClean="0"/>
              <a:t>Shehu</a:t>
            </a:r>
            <a:endParaRPr lang="en-GB" sz="2800" dirty="0" smtClean="0"/>
          </a:p>
          <a:p>
            <a:r>
              <a:rPr lang="en-GB" sz="2800" dirty="0" smtClean="0"/>
              <a:t>Contemporary Sciences and Technologies</a:t>
            </a:r>
            <a:br>
              <a:rPr lang="en-GB" sz="2800" dirty="0" smtClean="0"/>
            </a:br>
            <a:r>
              <a:rPr lang="en-GB" sz="2800" dirty="0" smtClean="0"/>
              <a:t>South East European University</a:t>
            </a:r>
          </a:p>
          <a:p>
            <a:endParaRPr lang="en-GB" sz="2000" dirty="0" smtClean="0"/>
          </a:p>
          <a:p>
            <a:r>
              <a:rPr lang="en-GB" sz="2000" dirty="0" err="1" smtClean="0"/>
              <a:t>www.seeu.edu.mk</a:t>
            </a:r>
            <a:r>
              <a:rPr lang="en-GB" sz="2000" dirty="0" smtClean="0"/>
              <a:t> | </a:t>
            </a:r>
            <a:r>
              <a:rPr lang="en-GB" sz="2000" dirty="0" err="1" smtClean="0"/>
              <a:t>www.voxpolitico.org</a:t>
            </a:r>
            <a:endParaRPr lang="en-GB" sz="2000" dirty="0" smtClean="0"/>
          </a:p>
          <a:p>
            <a:endParaRPr lang="en-US" sz="2800" dirty="0"/>
          </a:p>
        </p:txBody>
      </p:sp>
      <p:pic>
        <p:nvPicPr>
          <p:cNvPr id="5" name="Picture 4" descr="SEEU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50301" y="313168"/>
            <a:ext cx="3726699" cy="906032"/>
          </a:xfrm>
          <a:prstGeom prst="rect">
            <a:avLst/>
          </a:prstGeom>
        </p:spPr>
      </p:pic>
      <p:pic>
        <p:nvPicPr>
          <p:cNvPr id="6" name="Picture 5" descr="voxpolitico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99" y="1600200"/>
            <a:ext cx="6781801" cy="9412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Started with analyzing </a:t>
            </a:r>
            <a:r>
              <a:rPr lang="en-US" dirty="0"/>
              <a:t>the structure of a single document. </a:t>
            </a:r>
            <a:endParaRPr lang="en-US" dirty="0" smtClean="0"/>
          </a:p>
          <a:p>
            <a:r>
              <a:rPr lang="en-US" dirty="0" smtClean="0"/>
              <a:t>Different document types (PDF, new PDF, Word)</a:t>
            </a:r>
          </a:p>
          <a:p>
            <a:r>
              <a:rPr lang="en-US" dirty="0" smtClean="0"/>
              <a:t>Since </a:t>
            </a:r>
            <a:r>
              <a:rPr lang="en-US" dirty="0"/>
              <a:t>2006 the documents are in word format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/>
              <a:t>structure was not well defined. </a:t>
            </a:r>
            <a:endParaRPr lang="en-US" dirty="0" smtClean="0"/>
          </a:p>
          <a:p>
            <a:r>
              <a:rPr lang="en-US" dirty="0" smtClean="0"/>
              <a:t>Manually analyzing </a:t>
            </a:r>
            <a:r>
              <a:rPr lang="en-US" dirty="0"/>
              <a:t>the documents </a:t>
            </a:r>
            <a:r>
              <a:rPr lang="en-US" dirty="0" smtClean="0"/>
              <a:t>and identify the elements </a:t>
            </a:r>
            <a:r>
              <a:rPr lang="en-US" dirty="0"/>
              <a:t>that would </a:t>
            </a:r>
            <a:r>
              <a:rPr lang="en-US" dirty="0" smtClean="0"/>
              <a:t>make </a:t>
            </a:r>
            <a:r>
              <a:rPr lang="en-US" dirty="0"/>
              <a:t>the process of </a:t>
            </a:r>
            <a:r>
              <a:rPr lang="en-US" dirty="0" smtClean="0"/>
              <a:t>organization easier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94122"/>
          </a:xfrm>
        </p:spPr>
        <p:txBody>
          <a:bodyPr/>
          <a:lstStyle/>
          <a:p>
            <a:r>
              <a:rPr lang="en-GB" dirty="0" smtClean="0"/>
              <a:t>Sample document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69776"/>
            <a:ext cx="676275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7452320" y="1268760"/>
            <a:ext cx="142417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FORMATS:</a:t>
            </a:r>
          </a:p>
          <a:p>
            <a:pPr>
              <a:buFont typeface="Arial" pitchFamily="34" charset="0"/>
              <a:buChar char="•"/>
            </a:pPr>
            <a:endParaRPr lang="en-GB" b="1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b="1" dirty="0" smtClean="0">
                <a:solidFill>
                  <a:srgbClr val="C00000"/>
                </a:solidFill>
              </a:rPr>
              <a:t>PDF</a:t>
            </a:r>
          </a:p>
          <a:p>
            <a:pPr>
              <a:buFont typeface="Arial" pitchFamily="34" charset="0"/>
              <a:buChar char="•"/>
            </a:pPr>
            <a:r>
              <a:rPr lang="en-GB" b="1" dirty="0" smtClean="0">
                <a:solidFill>
                  <a:srgbClr val="C00000"/>
                </a:solidFill>
              </a:rPr>
              <a:t>WORD 95</a:t>
            </a:r>
          </a:p>
          <a:p>
            <a:pPr>
              <a:buFont typeface="Arial" pitchFamily="34" charset="0"/>
              <a:buChar char="•"/>
            </a:pPr>
            <a:r>
              <a:rPr lang="en-GB" b="1" dirty="0" smtClean="0">
                <a:solidFill>
                  <a:srgbClr val="C00000"/>
                </a:solidFill>
              </a:rPr>
              <a:t>WORD 97</a:t>
            </a:r>
          </a:p>
          <a:p>
            <a:pPr>
              <a:buFont typeface="Arial" pitchFamily="34" charset="0"/>
              <a:buChar char="•"/>
            </a:pPr>
            <a:r>
              <a:rPr lang="en-GB" b="1" dirty="0" smtClean="0">
                <a:solidFill>
                  <a:srgbClr val="C00000"/>
                </a:solidFill>
              </a:rPr>
              <a:t>WORD 2003</a:t>
            </a:r>
          </a:p>
          <a:p>
            <a:pPr>
              <a:buFont typeface="Arial" pitchFamily="34" charset="0"/>
              <a:buChar char="•"/>
            </a:pPr>
            <a:r>
              <a:rPr lang="en-GB" b="1" dirty="0" smtClean="0">
                <a:solidFill>
                  <a:srgbClr val="C00000"/>
                </a:solidFill>
              </a:rPr>
              <a:t>WORD 2007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atabase Diagr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24528" y="1340768"/>
            <a:ext cx="8811057" cy="57168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94122"/>
          </a:xfrm>
        </p:spPr>
        <p:txBody>
          <a:bodyPr/>
          <a:lstStyle/>
          <a:p>
            <a:r>
              <a:rPr lang="en-GB" dirty="0" smtClean="0"/>
              <a:t>Sample document: Pre-processing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" name="Group 47"/>
          <p:cNvGrpSpPr/>
          <p:nvPr/>
        </p:nvGrpSpPr>
        <p:grpSpPr>
          <a:xfrm>
            <a:off x="467544" y="869776"/>
            <a:ext cx="8232358" cy="5943600"/>
            <a:chOff x="467544" y="869776"/>
            <a:chExt cx="8232358" cy="59436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869776"/>
              <a:ext cx="6762750" cy="594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46"/>
            <p:cNvGrpSpPr/>
            <p:nvPr/>
          </p:nvGrpSpPr>
          <p:grpSpPr>
            <a:xfrm>
              <a:off x="1331640" y="1052736"/>
              <a:ext cx="7368262" cy="5688632"/>
              <a:chOff x="1331640" y="1052736"/>
              <a:chExt cx="7368262" cy="5688632"/>
            </a:xfrm>
          </p:grpSpPr>
          <p:grpSp>
            <p:nvGrpSpPr>
              <p:cNvPr id="8" name="Group 45"/>
              <p:cNvGrpSpPr/>
              <p:nvPr/>
            </p:nvGrpSpPr>
            <p:grpSpPr>
              <a:xfrm>
                <a:off x="1331640" y="1340768"/>
                <a:ext cx="5472608" cy="5400600"/>
                <a:chOff x="1331640" y="1340768"/>
                <a:chExt cx="5472608" cy="5400600"/>
              </a:xfrm>
            </p:grpSpPr>
            <p:sp>
              <p:nvSpPr>
                <p:cNvPr id="7" name="Rectangle 6"/>
                <p:cNvSpPr/>
                <p:nvPr/>
              </p:nvSpPr>
              <p:spPr>
                <a:xfrm>
                  <a:off x="1907704" y="1772816"/>
                  <a:ext cx="1224136" cy="144016"/>
                </a:xfrm>
                <a:prstGeom prst="rect">
                  <a:avLst/>
                </a:prstGeom>
                <a:no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3995936" y="2204864"/>
                  <a:ext cx="864096" cy="216024"/>
                </a:xfrm>
                <a:prstGeom prst="rect">
                  <a:avLst/>
                </a:prstGeom>
                <a:no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3995936" y="2420888"/>
                  <a:ext cx="2808312" cy="4320480"/>
                </a:xfrm>
                <a:prstGeom prst="rect">
                  <a:avLst/>
                </a:prstGeom>
                <a:no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1331640" y="1340768"/>
                  <a:ext cx="2232248" cy="432048"/>
                </a:xfrm>
                <a:prstGeom prst="rect">
                  <a:avLst/>
                </a:prstGeom>
                <a:no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44"/>
              <p:cNvGrpSpPr/>
              <p:nvPr/>
            </p:nvGrpSpPr>
            <p:grpSpPr>
              <a:xfrm>
                <a:off x="3131840" y="1052736"/>
                <a:ext cx="5568062" cy="3528392"/>
                <a:chOff x="3131840" y="1052736"/>
                <a:chExt cx="5568062" cy="3528392"/>
              </a:xfrm>
            </p:grpSpPr>
            <p:grpSp>
              <p:nvGrpSpPr>
                <p:cNvPr id="15" name="Group 43"/>
                <p:cNvGrpSpPr/>
                <p:nvPr/>
              </p:nvGrpSpPr>
              <p:grpSpPr>
                <a:xfrm>
                  <a:off x="3131840" y="1222013"/>
                  <a:ext cx="4104456" cy="3359115"/>
                  <a:chOff x="3131840" y="1222013"/>
                  <a:chExt cx="4104456" cy="3359115"/>
                </a:xfrm>
              </p:grpSpPr>
              <p:cxnSp>
                <p:nvCxnSpPr>
                  <p:cNvPr id="9" name="Straight Arrow Connector 8"/>
                  <p:cNvCxnSpPr>
                    <a:stCxn id="7" idx="3"/>
                    <a:endCxn id="10" idx="1"/>
                  </p:cNvCxnSpPr>
                  <p:nvPr/>
                </p:nvCxnSpPr>
                <p:spPr>
                  <a:xfrm flipV="1">
                    <a:off x="3131840" y="1531531"/>
                    <a:ext cx="4104456" cy="313293"/>
                  </a:xfrm>
                  <a:prstGeom prst="straightConnector1">
                    <a:avLst/>
                  </a:prstGeom>
                  <a:ln>
                    <a:solidFill>
                      <a:srgbClr val="C0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Straight Arrow Connector 11"/>
                  <p:cNvCxnSpPr>
                    <a:stCxn id="11" idx="3"/>
                    <a:endCxn id="13" idx="1"/>
                  </p:cNvCxnSpPr>
                  <p:nvPr/>
                </p:nvCxnSpPr>
                <p:spPr>
                  <a:xfrm flipV="1">
                    <a:off x="4860032" y="1819563"/>
                    <a:ext cx="2376264" cy="493313"/>
                  </a:xfrm>
                  <a:prstGeom prst="straightConnector1">
                    <a:avLst/>
                  </a:prstGeom>
                  <a:ln>
                    <a:solidFill>
                      <a:srgbClr val="C0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Arrow Connector 18"/>
                  <p:cNvCxnSpPr>
                    <a:stCxn id="18" idx="3"/>
                    <a:endCxn id="20" idx="1"/>
                  </p:cNvCxnSpPr>
                  <p:nvPr/>
                </p:nvCxnSpPr>
                <p:spPr>
                  <a:xfrm flipV="1">
                    <a:off x="6804248" y="2107595"/>
                    <a:ext cx="432048" cy="2473533"/>
                  </a:xfrm>
                  <a:prstGeom prst="straightConnector1">
                    <a:avLst/>
                  </a:prstGeom>
                  <a:ln>
                    <a:solidFill>
                      <a:srgbClr val="C0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Arrow Connector 34"/>
                  <p:cNvCxnSpPr>
                    <a:stCxn id="34" idx="3"/>
                    <a:endCxn id="36" idx="1"/>
                  </p:cNvCxnSpPr>
                  <p:nvPr/>
                </p:nvCxnSpPr>
                <p:spPr>
                  <a:xfrm flipV="1">
                    <a:off x="3563888" y="1222013"/>
                    <a:ext cx="3672408" cy="334779"/>
                  </a:xfrm>
                  <a:prstGeom prst="straightConnector1">
                    <a:avLst/>
                  </a:prstGeom>
                  <a:ln>
                    <a:solidFill>
                      <a:srgbClr val="C0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" name="Group 42"/>
                <p:cNvGrpSpPr/>
                <p:nvPr/>
              </p:nvGrpSpPr>
              <p:grpSpPr>
                <a:xfrm>
                  <a:off x="7236296" y="1052736"/>
                  <a:ext cx="1463606" cy="1224136"/>
                  <a:chOff x="7236296" y="1052736"/>
                  <a:chExt cx="1463606" cy="1224136"/>
                </a:xfrm>
              </p:grpSpPr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7236296" y="1362254"/>
                    <a:ext cx="584199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sz="1600" b="1" dirty="0" smtClean="0">
                        <a:solidFill>
                          <a:srgbClr val="C00000"/>
                        </a:solidFill>
                      </a:rPr>
                      <a:t>Date</a:t>
                    </a:r>
                    <a:endParaRPr lang="en-US" sz="1600" b="1" dirty="0">
                      <a:solidFill>
                        <a:srgbClr val="C00000"/>
                      </a:solidFill>
                    </a:endParaRPr>
                  </a:p>
                </p:txBody>
              </p:sp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7236296" y="1650286"/>
                    <a:ext cx="1463606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sz="1600" b="1" dirty="0" smtClean="0">
                        <a:solidFill>
                          <a:srgbClr val="C00000"/>
                        </a:solidFill>
                      </a:rPr>
                      <a:t>Representative</a:t>
                    </a:r>
                    <a:endParaRPr lang="en-US" sz="1600" b="1" dirty="0">
                      <a:solidFill>
                        <a:srgbClr val="C00000"/>
                      </a:solidFill>
                    </a:endParaRPr>
                  </a:p>
                </p:txBody>
              </p:sp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7236296" y="1938318"/>
                    <a:ext cx="795411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sz="1600" b="1" dirty="0" smtClean="0">
                        <a:solidFill>
                          <a:srgbClr val="C00000"/>
                        </a:solidFill>
                      </a:rPr>
                      <a:t>Speech</a:t>
                    </a:r>
                    <a:endParaRPr lang="en-US" sz="1600" b="1" dirty="0">
                      <a:solidFill>
                        <a:srgbClr val="C00000"/>
                      </a:solidFill>
                    </a:endParaRPr>
                  </a:p>
                </p:txBody>
              </p:sp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7236296" y="1052736"/>
                    <a:ext cx="1070806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sz="1600" b="1" dirty="0" smtClean="0">
                        <a:solidFill>
                          <a:srgbClr val="C00000"/>
                        </a:solidFill>
                      </a:rPr>
                      <a:t>Document</a:t>
                    </a:r>
                    <a:endParaRPr lang="en-US" sz="1600" b="1" dirty="0">
                      <a:solidFill>
                        <a:srgbClr val="C00000"/>
                      </a:solidFill>
                    </a:endParaRPr>
                  </a:p>
                </p:txBody>
              </p:sp>
            </p:grpSp>
          </p:grpSp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42775E-6 L -0.74931 2.4277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983 -0.0481 L -0.89913 -0.048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atabase Diagr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836712"/>
            <a:ext cx="8811057" cy="57168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94122"/>
          </a:xfrm>
        </p:spPr>
        <p:txBody>
          <a:bodyPr/>
          <a:lstStyle/>
          <a:p>
            <a:r>
              <a:rPr lang="en-GB" dirty="0" smtClean="0"/>
              <a:t>Sample document: Mapping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687329" y="869776"/>
            <a:ext cx="676275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45"/>
          <p:cNvGrpSpPr/>
          <p:nvPr/>
        </p:nvGrpSpPr>
        <p:grpSpPr>
          <a:xfrm>
            <a:off x="-5823233" y="1340768"/>
            <a:ext cx="5472608" cy="5400600"/>
            <a:chOff x="1331640" y="1340768"/>
            <a:chExt cx="5472608" cy="5400600"/>
          </a:xfrm>
        </p:grpSpPr>
        <p:sp>
          <p:nvSpPr>
            <p:cNvPr id="7" name="Rectangle 6"/>
            <p:cNvSpPr/>
            <p:nvPr/>
          </p:nvSpPr>
          <p:spPr>
            <a:xfrm>
              <a:off x="1907704" y="1772816"/>
              <a:ext cx="1224136" cy="144016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995936" y="2204864"/>
              <a:ext cx="864096" cy="216024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995936" y="2420888"/>
              <a:ext cx="2808312" cy="432048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331640" y="1340768"/>
              <a:ext cx="2232248" cy="432048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1423" y="1362254"/>
            <a:ext cx="5841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rgbClr val="C00000"/>
                </a:solidFill>
              </a:rPr>
              <a:t>Date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423" y="1650286"/>
            <a:ext cx="14636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rgbClr val="C00000"/>
                </a:solidFill>
              </a:rPr>
              <a:t>Representative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423" y="1938318"/>
            <a:ext cx="7954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rgbClr val="C00000"/>
                </a:solidFill>
              </a:rPr>
              <a:t>Speech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1423" y="1052736"/>
            <a:ext cx="1070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rgbClr val="C00000"/>
                </a:solidFill>
              </a:rPr>
              <a:t>Document</a:t>
            </a:r>
            <a:endParaRPr lang="en-US" sz="1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46821E-6 L 0.59809 -0.003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0.01434 L 0.59305 0.2765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" y="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09827E-6 L 0.23003 0.1609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" y="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8.09249E-7 L 0.59739 0.1611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" y="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20" grpId="0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atabase Diagr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836712"/>
            <a:ext cx="8811057" cy="57168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94122"/>
          </a:xfrm>
        </p:spPr>
        <p:txBody>
          <a:bodyPr/>
          <a:lstStyle/>
          <a:p>
            <a:r>
              <a:rPr lang="en-GB" dirty="0" smtClean="0"/>
              <a:t>The Database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530120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GB" dirty="0" smtClean="0"/>
              <a:t>Different typo’s, problems with delimiter:</a:t>
            </a:r>
          </a:p>
          <a:p>
            <a:r>
              <a:rPr lang="en-GB" dirty="0" smtClean="0"/>
              <a:t>Some documents contain “</a:t>
            </a:r>
            <a:r>
              <a:rPr lang="en-GB" b="1" dirty="0" err="1" smtClean="0"/>
              <a:t>FirstName</a:t>
            </a:r>
            <a:r>
              <a:rPr lang="en-GB" b="1" dirty="0" smtClean="0"/>
              <a:t> </a:t>
            </a:r>
            <a:r>
              <a:rPr lang="en-GB" b="1" dirty="0" err="1" smtClean="0"/>
              <a:t>LastName</a:t>
            </a:r>
            <a:r>
              <a:rPr lang="en-GB" dirty="0" smtClean="0"/>
              <a:t>” format, some “</a:t>
            </a:r>
            <a:r>
              <a:rPr lang="en-GB" b="1" dirty="0" err="1" smtClean="0"/>
              <a:t>LastName</a:t>
            </a:r>
            <a:r>
              <a:rPr lang="en-GB" b="1" dirty="0" smtClean="0"/>
              <a:t> </a:t>
            </a:r>
            <a:r>
              <a:rPr lang="en-GB" b="1" dirty="0" err="1" smtClean="0"/>
              <a:t>FirstName</a:t>
            </a:r>
            <a:r>
              <a:rPr lang="en-GB" dirty="0" smtClean="0"/>
              <a:t>”</a:t>
            </a:r>
          </a:p>
          <a:p>
            <a:r>
              <a:rPr lang="en-GB" dirty="0" smtClean="0"/>
              <a:t>Some documents contain </a:t>
            </a:r>
            <a:r>
              <a:rPr lang="en-GB" b="1" dirty="0" smtClean="0"/>
              <a:t>“:”</a:t>
            </a:r>
            <a:r>
              <a:rPr lang="en-GB" dirty="0" smtClean="0"/>
              <a:t> to determine new speech, some do not</a:t>
            </a:r>
          </a:p>
          <a:p>
            <a:r>
              <a:rPr lang="en-GB" dirty="0" smtClean="0"/>
              <a:t>Sometimes there are no spaces between phrases</a:t>
            </a:r>
          </a:p>
          <a:p>
            <a:r>
              <a:rPr lang="en-GB" dirty="0" smtClean="0"/>
              <a:t>Sometimes a phrase ends with brackets </a:t>
            </a:r>
            <a:r>
              <a:rPr lang="en-GB" b="1" dirty="0" smtClean="0"/>
              <a:t>“)”</a:t>
            </a:r>
          </a:p>
          <a:p>
            <a:r>
              <a:rPr lang="en-GB" b="1" dirty="0" smtClean="0"/>
              <a:t>Governmental representatives do have speeches which we record, but ignore in the display of the results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structured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GB" b="1" dirty="0" smtClean="0"/>
              <a:t>ASSEMBLY</a:t>
            </a:r>
          </a:p>
          <a:p>
            <a:pPr marL="514350" indent="-514350"/>
            <a:r>
              <a:rPr lang="en-GB" dirty="0" smtClean="0"/>
              <a:t>REPRESENTATIVE</a:t>
            </a:r>
          </a:p>
          <a:p>
            <a:pPr marL="971550" lvl="1" indent="-514350"/>
            <a:r>
              <a:rPr lang="en-GB" dirty="0" smtClean="0"/>
              <a:t>SPEECH</a:t>
            </a:r>
          </a:p>
          <a:p>
            <a:pPr marL="1371600" lvl="2" indent="-457200"/>
            <a:r>
              <a:rPr lang="en-GB" dirty="0" smtClean="0"/>
              <a:t>SPEECH PHRASES</a:t>
            </a:r>
          </a:p>
          <a:p>
            <a:pPr lvl="3"/>
            <a:r>
              <a:rPr lang="en-GB" dirty="0" smtClean="0"/>
              <a:t>WORDS</a:t>
            </a:r>
          </a:p>
          <a:p>
            <a:pPr lvl="3"/>
            <a:r>
              <a:rPr lang="en-GB" dirty="0" smtClean="0"/>
              <a:t>FREQUENT WORDS</a:t>
            </a:r>
            <a:endParaRPr lang="en-GB" dirty="0" smtClean="0"/>
          </a:p>
          <a:p>
            <a:endParaRPr lang="en-GB" dirty="0" smtClean="0"/>
          </a:p>
          <a:p>
            <a:pPr>
              <a:buNone/>
            </a:pPr>
            <a:r>
              <a:rPr lang="en-GB" b="1" dirty="0" smtClean="0"/>
              <a:t>ASSEMBLY</a:t>
            </a:r>
          </a:p>
          <a:p>
            <a:pPr marL="514350" indent="-514350"/>
            <a:r>
              <a:rPr lang="en-GB" dirty="0" smtClean="0"/>
              <a:t>DOCUMENTS</a:t>
            </a:r>
          </a:p>
          <a:p>
            <a:pPr marL="971550" lvl="1" indent="-514350"/>
            <a:r>
              <a:rPr lang="en-GB" dirty="0" smtClean="0"/>
              <a:t>SPEECHES</a:t>
            </a:r>
          </a:p>
          <a:p>
            <a:pPr marL="1371600" lvl="2" indent="-457200"/>
            <a:r>
              <a:rPr lang="en-GB" dirty="0" smtClean="0"/>
              <a:t>SPEECH PHRASES</a:t>
            </a:r>
          </a:p>
          <a:p>
            <a:pPr lvl="3"/>
            <a:r>
              <a:rPr lang="en-GB" dirty="0" smtClean="0"/>
              <a:t>WORDS</a:t>
            </a:r>
            <a:endParaRPr lang="en-GB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Mining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dirty="0" smtClean="0"/>
              <a:t>Two main algorithms:</a:t>
            </a:r>
          </a:p>
          <a:p>
            <a:pPr>
              <a:buNone/>
            </a:pPr>
            <a:endParaRPr lang="en-GB" dirty="0" smtClean="0"/>
          </a:p>
          <a:p>
            <a:r>
              <a:rPr lang="en-GB" b="1" dirty="0" smtClean="0"/>
              <a:t>Cosine Similarity</a:t>
            </a:r>
            <a:r>
              <a:rPr lang="en-GB" dirty="0" smtClean="0"/>
              <a:t>: to </a:t>
            </a:r>
            <a:r>
              <a:rPr lang="en-US" dirty="0" smtClean="0"/>
              <a:t>calculating the similarity between two vectors -&gt; generated a similarity matrix for each two representatives based on their speeches</a:t>
            </a:r>
          </a:p>
          <a:p>
            <a:endParaRPr lang="en-US" dirty="0" smtClean="0"/>
          </a:p>
          <a:p>
            <a:r>
              <a:rPr lang="en-GB" b="1" dirty="0" err="1" smtClean="0"/>
              <a:t>Apriori</a:t>
            </a:r>
            <a:r>
              <a:rPr lang="en-GB" b="1" dirty="0" smtClean="0"/>
              <a:t> algorithm </a:t>
            </a:r>
            <a:r>
              <a:rPr lang="en-GB" dirty="0" smtClean="0"/>
              <a:t>for generating frequent item sets of words for particular representative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</a:t>
            </a:r>
            <a:r>
              <a:rPr lang="en-GB" dirty="0" smtClean="0"/>
              <a:t>Mining: Cosine Similarity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A large similarity matrix, around 750.000 records</a:t>
            </a:r>
          </a:p>
          <a:p>
            <a:pPr>
              <a:buFontTx/>
              <a:buChar char="-"/>
            </a:pPr>
            <a:r>
              <a:rPr lang="en-US" dirty="0" smtClean="0"/>
              <a:t>95% is pre-calculated, before the launch</a:t>
            </a:r>
          </a:p>
          <a:p>
            <a:pPr>
              <a:buFontTx/>
              <a:buChar char="-"/>
            </a:pPr>
            <a:r>
              <a:rPr lang="en-US" dirty="0" smtClean="0"/>
              <a:t>No need to modify, except when new documents are submitted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Example: On the fly, find the MP similarity with other MPs, current or from the past</a:t>
            </a:r>
          </a:p>
          <a:p>
            <a:pPr>
              <a:buFontTx/>
              <a:buChar char="-"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Data </a:t>
            </a:r>
            <a:r>
              <a:rPr lang="en-GB" dirty="0" smtClean="0"/>
              <a:t>Mining</a:t>
            </a:r>
            <a:r>
              <a:rPr lang="en-US" dirty="0" smtClean="0"/>
              <a:t>: Frequent Item sets generation using </a:t>
            </a:r>
            <a:r>
              <a:rPr lang="en-US" dirty="0" err="1" smtClean="0"/>
              <a:t>Apriori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844008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en-US" dirty="0" smtClean="0"/>
              <a:t>Find the most </a:t>
            </a:r>
            <a:r>
              <a:rPr lang="en-US" dirty="0" smtClean="0"/>
              <a:t>common words (eliminating the outliers)</a:t>
            </a:r>
          </a:p>
          <a:p>
            <a:pPr>
              <a:buFontTx/>
              <a:buChar char="-"/>
            </a:pPr>
            <a:r>
              <a:rPr lang="en-US" dirty="0" smtClean="0"/>
              <a:t>Create combinations of the words that meet a certain minimum support</a:t>
            </a:r>
          </a:p>
          <a:p>
            <a:pPr>
              <a:buFontTx/>
              <a:buChar char="-"/>
            </a:pPr>
            <a:r>
              <a:rPr lang="en-US" dirty="0" smtClean="0"/>
              <a:t>Finally, create the vector of frequent words used by MPs.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Example:</a:t>
            </a:r>
            <a:r>
              <a:rPr lang="en-US" dirty="0" smtClean="0"/>
              <a:t> Find the most common phrase used by this or another MP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The Problem vs. The idea and the student involvement</a:t>
            </a:r>
          </a:p>
          <a:p>
            <a:r>
              <a:rPr lang="en-US" dirty="0" smtClean="0"/>
              <a:t>Web crawling for data sources / documents</a:t>
            </a:r>
          </a:p>
          <a:p>
            <a:r>
              <a:rPr lang="en-US" dirty="0" smtClean="0"/>
              <a:t>The problems and the Data structure</a:t>
            </a:r>
          </a:p>
          <a:p>
            <a:r>
              <a:rPr lang="en-US" dirty="0" smtClean="0"/>
              <a:t>Data Mining algorithms</a:t>
            </a:r>
          </a:p>
          <a:p>
            <a:r>
              <a:rPr lang="en-US" dirty="0" smtClean="0"/>
              <a:t>The future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676456" cy="53012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	Visualizing the results was the overall goal of the project!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Using </a:t>
            </a:r>
            <a:r>
              <a:rPr lang="en-GB" dirty="0" err="1" smtClean="0"/>
              <a:t>WebGL</a:t>
            </a:r>
            <a:r>
              <a:rPr lang="en-GB" dirty="0" smtClean="0"/>
              <a:t>, D3.JS and Google Charts</a:t>
            </a:r>
          </a:p>
          <a:p>
            <a:r>
              <a:rPr lang="en-GB" dirty="0" smtClean="0"/>
              <a:t>Visualize general statistics: Number of speeches, most used words, comparing two</a:t>
            </a:r>
            <a:r>
              <a:rPr lang="en-GB" dirty="0" smtClean="0"/>
              <a:t> MPs, </a:t>
            </a:r>
            <a:r>
              <a:rPr lang="en-GB" dirty="0" smtClean="0"/>
              <a:t>displaying the similarity between representatives, find the most common phrases used by representatives, time series of data (words used), etc.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 translation on-the-fly using Google or BING</a:t>
            </a:r>
          </a:p>
          <a:p>
            <a:endParaRPr lang="en-US" dirty="0" smtClean="0"/>
          </a:p>
          <a:p>
            <a:r>
              <a:rPr lang="en-US" dirty="0" smtClean="0"/>
              <a:t>Include voting by MPs for different Laws</a:t>
            </a:r>
          </a:p>
          <a:p>
            <a:endParaRPr lang="en-US" dirty="0" smtClean="0"/>
          </a:p>
          <a:p>
            <a:r>
              <a:rPr lang="en-US" dirty="0" smtClean="0"/>
              <a:t>Try to link sessions of the parliament with particular events?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Challenging students may result in good project</a:t>
            </a:r>
          </a:p>
          <a:p>
            <a:r>
              <a:rPr lang="en-US" dirty="0" smtClean="0"/>
              <a:t>Even </a:t>
            </a:r>
            <a:r>
              <a:rPr lang="en-US" dirty="0" smtClean="0"/>
              <a:t>documents without a predefined structure can be used for data mining if one can know how to “read” them</a:t>
            </a:r>
          </a:p>
          <a:p>
            <a:r>
              <a:rPr lang="en-GB" dirty="0" smtClean="0"/>
              <a:t>Structured data gathered from text can be used for various statistical calculations</a:t>
            </a:r>
          </a:p>
          <a:p>
            <a:r>
              <a:rPr lang="en-GB" dirty="0" smtClean="0"/>
              <a:t>If these data are put on the web and visualized appropriately, they can be easily used by any one without the need to read all the hundred of thousand of speeches.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Any questions?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Contacts: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a.besimi@seeu.edu.mk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www.seeu.edu.mk</a:t>
            </a:r>
            <a:r>
              <a:rPr lang="en-US" sz="2400" dirty="0" smtClean="0"/>
              <a:t> | </a:t>
            </a:r>
            <a:r>
              <a:rPr lang="en-US" sz="2400" dirty="0" err="1" smtClean="0"/>
              <a:t>www.voxpolitico.org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project sponsored by Global Integrity Fund, Washington D.C.</a:t>
            </a:r>
          </a:p>
          <a:p>
            <a:r>
              <a:rPr lang="en-US" dirty="0" smtClean="0"/>
              <a:t>Selected among 370 project ideas</a:t>
            </a:r>
          </a:p>
          <a:p>
            <a:r>
              <a:rPr lang="en-US" dirty="0" smtClean="0"/>
              <a:t>$10.000 in seed money to test our idea</a:t>
            </a:r>
          </a:p>
          <a:p>
            <a:r>
              <a:rPr lang="en-US" dirty="0" smtClean="0"/>
              <a:t>With the main aim to create a future platform (open source)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i="1" dirty="0" smtClean="0"/>
              <a:t>	</a:t>
            </a:r>
          </a:p>
          <a:p>
            <a:pPr>
              <a:buNone/>
            </a:pPr>
            <a:r>
              <a:rPr lang="en-US" i="1" dirty="0" smtClean="0"/>
              <a:t>	</a:t>
            </a:r>
            <a:r>
              <a:rPr lang="en-US" i="1" dirty="0" smtClean="0"/>
              <a:t>“</a:t>
            </a:r>
            <a:r>
              <a:rPr lang="en-US" i="1" dirty="0" smtClean="0"/>
              <a:t>We are a society that is data rich, but information poor.”</a:t>
            </a:r>
            <a:r>
              <a:rPr lang="en-US" i="1" dirty="0" smtClean="0"/>
              <a:t> </a:t>
            </a:r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r>
              <a:rPr lang="en-US" i="1" dirty="0" smtClean="0"/>
              <a:t>	-Robert </a:t>
            </a:r>
            <a:r>
              <a:rPr lang="en-US" i="1" dirty="0" smtClean="0"/>
              <a:t>H. Waterman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problem vs. The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Unstructured </a:t>
            </a:r>
            <a:r>
              <a:rPr lang="en-US" dirty="0" smtClean="0"/>
              <a:t>Data: information </a:t>
            </a:r>
            <a:r>
              <a:rPr lang="en-US" dirty="0"/>
              <a:t>that</a:t>
            </a:r>
            <a:r>
              <a:rPr lang="en-US" dirty="0" smtClean="0"/>
              <a:t> does </a:t>
            </a:r>
            <a:r>
              <a:rPr lang="en-US" dirty="0"/>
              <a:t>not have a pre-defined data model</a:t>
            </a:r>
            <a:r>
              <a:rPr lang="en-US" dirty="0" smtClean="0"/>
              <a:t> </a:t>
            </a:r>
          </a:p>
          <a:p>
            <a:r>
              <a:rPr lang="en-GB" dirty="0" smtClean="0"/>
              <a:t>The </a:t>
            </a:r>
            <a:r>
              <a:rPr lang="en-US" dirty="0" smtClean="0"/>
              <a:t>Macedonian </a:t>
            </a:r>
            <a:r>
              <a:rPr lang="en-GB" dirty="0" smtClean="0"/>
              <a:t>Parliament has transcripts of all sessions as e-</a:t>
            </a:r>
            <a:r>
              <a:rPr lang="en-GB" dirty="0" smtClean="0"/>
              <a:t>documents (PDF, DOC)</a:t>
            </a:r>
          </a:p>
          <a:p>
            <a:r>
              <a:rPr lang="en-US" dirty="0" smtClean="0"/>
              <a:t>Huge amount of documents with lots of anomalies</a:t>
            </a:r>
          </a:p>
          <a:p>
            <a:r>
              <a:rPr lang="en-US" dirty="0" smtClean="0"/>
              <a:t>The </a:t>
            </a:r>
            <a:r>
              <a:rPr lang="en-US" dirty="0"/>
              <a:t>main </a:t>
            </a:r>
            <a:r>
              <a:rPr lang="en-US" dirty="0" smtClean="0"/>
              <a:t>idea: </a:t>
            </a:r>
            <a:r>
              <a:rPr lang="en-US" dirty="0" smtClean="0"/>
              <a:t>O</a:t>
            </a:r>
            <a:r>
              <a:rPr lang="en-US" dirty="0" smtClean="0"/>
              <a:t>rganizing </a:t>
            </a:r>
            <a:r>
              <a:rPr lang="en-US" dirty="0"/>
              <a:t>all speeches of the </a:t>
            </a:r>
            <a:r>
              <a:rPr lang="en-US" dirty="0" smtClean="0"/>
              <a:t>Parliament </a:t>
            </a:r>
            <a:r>
              <a:rPr lang="en-US" dirty="0"/>
              <a:t>since 1991 the first session, until </a:t>
            </a:r>
            <a:r>
              <a:rPr lang="en-US" dirty="0" smtClean="0"/>
              <a:t>nowadays</a:t>
            </a:r>
            <a:r>
              <a:rPr lang="en-US" dirty="0"/>
              <a:t> </a:t>
            </a:r>
            <a:r>
              <a:rPr lang="en-US" dirty="0" smtClean="0"/>
              <a:t>into a new data structure.</a:t>
            </a:r>
          </a:p>
          <a:p>
            <a:r>
              <a:rPr lang="en-US" dirty="0" smtClean="0"/>
              <a:t>Apply Data </a:t>
            </a:r>
            <a:r>
              <a:rPr lang="en-US" dirty="0"/>
              <a:t>Mining algorithms to retrieve different conclusions and different </a:t>
            </a:r>
            <a:r>
              <a:rPr lang="en-US" dirty="0" smtClean="0"/>
              <a:t>results</a:t>
            </a:r>
          </a:p>
          <a:p>
            <a:r>
              <a:rPr lang="en-US" dirty="0" smtClean="0"/>
              <a:t>Visualize them!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Involvement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involve undergraduate students in “real world” projects?</a:t>
            </a:r>
          </a:p>
          <a:p>
            <a:endParaRPr lang="en-US" dirty="0" smtClean="0"/>
          </a:p>
          <a:p>
            <a:r>
              <a:rPr lang="en-US" dirty="0" smtClean="0"/>
              <a:t>Not all students are happy to work on real projects.</a:t>
            </a:r>
          </a:p>
          <a:p>
            <a:endParaRPr lang="en-US" dirty="0" smtClean="0"/>
          </a:p>
          <a:p>
            <a:r>
              <a:rPr lang="en-US" u="sng" dirty="0" smtClean="0"/>
              <a:t>Challenging students sometimes works! </a:t>
            </a:r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76672"/>
            <a:ext cx="7145072" cy="5793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Representatives: Crawling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Database Diagr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24528" y="1340768"/>
            <a:ext cx="8811057" cy="5716895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35496" y="1412776"/>
            <a:ext cx="9007003" cy="5040560"/>
            <a:chOff x="35496" y="1412776"/>
            <a:chExt cx="9007003" cy="504056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7584" t="41680" r="35167" b="7081"/>
            <a:stretch>
              <a:fillRect/>
            </a:stretch>
          </p:blipFill>
          <p:spPr bwMode="auto">
            <a:xfrm>
              <a:off x="35496" y="1412776"/>
              <a:ext cx="7436892" cy="5040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8" name="Group 27"/>
            <p:cNvGrpSpPr/>
            <p:nvPr/>
          </p:nvGrpSpPr>
          <p:grpSpPr>
            <a:xfrm>
              <a:off x="251520" y="1700808"/>
              <a:ext cx="8790979" cy="3312368"/>
              <a:chOff x="251520" y="1700808"/>
              <a:chExt cx="8790979" cy="3312368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251520" y="3645024"/>
                <a:ext cx="1872208" cy="1368152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627784" y="2204864"/>
                <a:ext cx="2592288" cy="216024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627784" y="2780928"/>
                <a:ext cx="1080120" cy="288032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>
                <a:off x="2123728" y="1700808"/>
                <a:ext cx="6918771" cy="2628292"/>
                <a:chOff x="2123728" y="1700808"/>
                <a:chExt cx="6918771" cy="2628292"/>
              </a:xfrm>
            </p:grpSpPr>
            <p:cxnSp>
              <p:nvCxnSpPr>
                <p:cNvPr id="9" name="Straight Arrow Connector 8"/>
                <p:cNvCxnSpPr>
                  <a:stCxn id="7" idx="3"/>
                  <a:endCxn id="10" idx="1"/>
                </p:cNvCxnSpPr>
                <p:nvPr/>
              </p:nvCxnSpPr>
              <p:spPr>
                <a:xfrm flipV="1">
                  <a:off x="2123728" y="2596262"/>
                  <a:ext cx="5328592" cy="1732838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Arrow Connector 12"/>
                <p:cNvCxnSpPr>
                  <a:stCxn id="12" idx="3"/>
                  <a:endCxn id="14" idx="1"/>
                </p:cNvCxnSpPr>
                <p:nvPr/>
              </p:nvCxnSpPr>
              <p:spPr>
                <a:xfrm flipV="1">
                  <a:off x="5220072" y="1885474"/>
                  <a:ext cx="2232248" cy="427402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Arrow Connector 18"/>
                <p:cNvCxnSpPr>
                  <a:stCxn id="18" idx="3"/>
                  <a:endCxn id="20" idx="1"/>
                </p:cNvCxnSpPr>
                <p:nvPr/>
              </p:nvCxnSpPr>
              <p:spPr>
                <a:xfrm flipV="1">
                  <a:off x="3707904" y="2236222"/>
                  <a:ext cx="3744416" cy="688722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6" name="Group 25"/>
                <p:cNvGrpSpPr/>
                <p:nvPr/>
              </p:nvGrpSpPr>
              <p:grpSpPr>
                <a:xfrm>
                  <a:off x="7452320" y="1700808"/>
                  <a:ext cx="1590179" cy="1080120"/>
                  <a:chOff x="7452320" y="1700808"/>
                  <a:chExt cx="1590179" cy="1080120"/>
                </a:xfrm>
              </p:grpSpPr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7452320" y="2411596"/>
                    <a:ext cx="107593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dirty="0" smtClean="0">
                        <a:solidFill>
                          <a:srgbClr val="C00000"/>
                        </a:solidFill>
                      </a:rPr>
                      <a:t>Assembly</a:t>
                    </a:r>
                    <a:endParaRPr lang="en-US" dirty="0">
                      <a:solidFill>
                        <a:srgbClr val="C00000"/>
                      </a:solidFill>
                    </a:endParaRPr>
                  </a:p>
                </p:txBody>
              </p:sp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7452320" y="1700808"/>
                    <a:ext cx="67024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dirty="0" smtClean="0">
                        <a:solidFill>
                          <a:srgbClr val="C00000"/>
                        </a:solidFill>
                      </a:rPr>
                      <a:t>Party</a:t>
                    </a:r>
                    <a:endParaRPr lang="en-US" dirty="0">
                      <a:solidFill>
                        <a:srgbClr val="C00000"/>
                      </a:solidFill>
                    </a:endParaRPr>
                  </a:p>
                </p:txBody>
              </p:sp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7452320" y="2051556"/>
                    <a:ext cx="159017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dirty="0" smtClean="0">
                        <a:solidFill>
                          <a:srgbClr val="C00000"/>
                        </a:solidFill>
                      </a:rPr>
                      <a:t>Representative</a:t>
                    </a:r>
                    <a:endParaRPr lang="en-US" dirty="0">
                      <a:solidFill>
                        <a:srgbClr val="C00000"/>
                      </a:solidFill>
                    </a:endParaRPr>
                  </a:p>
                </p:txBody>
              </p:sp>
            </p:grp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-0.81527 3.7037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555 -0.19977 L -0.94635 0.024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0" y="1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Representatives: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Database Diagr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672545"/>
            <a:ext cx="8811057" cy="571689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7584" t="41680" r="35167" b="7081"/>
          <a:stretch>
            <a:fillRect/>
          </a:stretch>
        </p:blipFill>
        <p:spPr bwMode="auto">
          <a:xfrm>
            <a:off x="-7309320" y="1412776"/>
            <a:ext cx="743689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-7093296" y="3645024"/>
            <a:ext cx="1872208" cy="13681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4717032" y="2204864"/>
            <a:ext cx="2592288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-4717032" y="2780928"/>
            <a:ext cx="1080120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7" idx="3"/>
            <a:endCxn id="10" idx="1"/>
          </p:cNvCxnSpPr>
          <p:nvPr/>
        </p:nvCxnSpPr>
        <p:spPr>
          <a:xfrm flipV="1">
            <a:off x="-5221088" y="2596262"/>
            <a:ext cx="5328592" cy="173283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2" idx="3"/>
            <a:endCxn id="14" idx="1"/>
          </p:cNvCxnSpPr>
          <p:nvPr/>
        </p:nvCxnSpPr>
        <p:spPr>
          <a:xfrm flipV="1">
            <a:off x="-2124744" y="1885474"/>
            <a:ext cx="2232248" cy="42740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8" idx="3"/>
            <a:endCxn id="20" idx="1"/>
          </p:cNvCxnSpPr>
          <p:nvPr/>
        </p:nvCxnSpPr>
        <p:spPr>
          <a:xfrm flipV="1">
            <a:off x="-3636912" y="2236222"/>
            <a:ext cx="3744416" cy="68872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7504" y="2411596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Assembly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504" y="1700808"/>
            <a:ext cx="670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Party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7504" y="2051556"/>
            <a:ext cx="1590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Representative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68208E-6 L 0.42951 -0.025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" y="-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8.67052E-7 L 0.30695 0.2157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" y="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8.67052E-7 L 0.23107 0.5290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" y="2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6927</TotalTime>
  <Words>799</Words>
  <Application>Microsoft Office PowerPoint</Application>
  <PresentationFormat>On-screen Show (4:3)</PresentationFormat>
  <Paragraphs>139</Paragraphs>
  <Slides>23</Slides>
  <Notes>2</Notes>
  <HiddenSlides>1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Simply Visualizing Politics: voxPolitico</vt:lpstr>
      <vt:lpstr>Outline</vt:lpstr>
      <vt:lpstr>Introduction</vt:lpstr>
      <vt:lpstr>Slide 4</vt:lpstr>
      <vt:lpstr>The problem vs. The idea</vt:lpstr>
      <vt:lpstr>Student Involvement</vt:lpstr>
      <vt:lpstr>Slide 7</vt:lpstr>
      <vt:lpstr>Representatives: Crawling</vt:lpstr>
      <vt:lpstr>Representatives: Mapping</vt:lpstr>
      <vt:lpstr>The sources</vt:lpstr>
      <vt:lpstr>Sample document</vt:lpstr>
      <vt:lpstr>Sample document: Pre-processing</vt:lpstr>
      <vt:lpstr>Sample document: Mapping</vt:lpstr>
      <vt:lpstr>The Database</vt:lpstr>
      <vt:lpstr>The problems</vt:lpstr>
      <vt:lpstr>The structured data</vt:lpstr>
      <vt:lpstr>Data Mining</vt:lpstr>
      <vt:lpstr>Data Mining: Cosine Similarity</vt:lpstr>
      <vt:lpstr>Data Mining: Frequent Item sets generation using Apriori Algorithm</vt:lpstr>
      <vt:lpstr>Visualization</vt:lpstr>
      <vt:lpstr>Next steps</vt:lpstr>
      <vt:lpstr>Conclusion</vt:lpstr>
      <vt:lpstr>Thank You!</vt:lpstr>
    </vt:vector>
  </TitlesOfParts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Simply Visualizing Politics: voxPolitico</dc:title>
  <dc:creator>IT Office</dc:creator>
  <cp:lastModifiedBy>Adrian Besimi</cp:lastModifiedBy>
  <cp:revision>54</cp:revision>
  <dcterms:created xsi:type="dcterms:W3CDTF">2013-08-26T09:23:34Z</dcterms:created>
  <dcterms:modified xsi:type="dcterms:W3CDTF">2013-08-27T21:14:44Z</dcterms:modified>
</cp:coreProperties>
</file>